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9EE6D3-F721-450B-8D1A-9A98350693C8}">
  <a:tblStyle styleId="{979EE6D3-F721-450B-8D1A-9A98350693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E03105A-9A76-450B-9DE0-B01238660C0F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f9121df7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f9121df7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5b02ee2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5b02ee2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45b02ee2c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45b02ee2c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6677bd8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6677bd8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823617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823617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821372c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821372c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85a7e55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85a7e55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f9121df7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f9121df7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f9121df7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f9121df7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f9121df7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f9121df7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840678d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840678d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f9121df7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f9121df7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f9121df7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f9121df7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34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33.png"/><Relationship Id="rId7" Type="http://schemas.openxmlformats.org/officeDocument/2006/relationships/image" Target="../media/image32.gif"/><Relationship Id="rId8" Type="http://schemas.openxmlformats.org/officeDocument/2006/relationships/image" Target="../media/image2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hyperlink" Target="https://pysteps.readthedocs.io/en/stable/auto_examples/thunderstorm_detection_and_tracking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ysteps.readthedocs.io/en/stable/developer_guide/importer_plugins.htm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gif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s://pysteps.readthedocs.io/en/stable/pysteps_reference/nowcasts.html#module-pysteps.nowcasts.linda" TargetMode="External"/><Relationship Id="rId10" Type="http://schemas.openxmlformats.org/officeDocument/2006/relationships/hyperlink" Target="https://pysteps.readthedocs.io/en/stable/pysteps_reference/nowcasts.html#module-pysteps.nowcasts.steps" TargetMode="External"/><Relationship Id="rId13" Type="http://schemas.openxmlformats.org/officeDocument/2006/relationships/hyperlink" Target="https://pysteps.readthedocs.io/en/stable/pysteps_reference/nowcasts.html#module-pysteps.nowcasts.linda" TargetMode="External"/><Relationship Id="rId12" Type="http://schemas.openxmlformats.org/officeDocument/2006/relationships/hyperlink" Target="https://pysteps.readthedocs.io/en/stable/pysteps_reference/nowcasts.html#module-pysteps.nowcasts.step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ysteps.readthedocs.io/en/stable/user_guide/machine_learning_pysteps.html" TargetMode="External"/><Relationship Id="rId4" Type="http://schemas.openxmlformats.org/officeDocument/2006/relationships/hyperlink" Target="https://pysteps.readthedocs.io/en/stable/pysteps_reference/nowcasts.html#module-pysteps.nowcasts.extrapolation" TargetMode="External"/><Relationship Id="rId9" Type="http://schemas.openxmlformats.org/officeDocument/2006/relationships/hyperlink" Target="https://pysteps.readthedocs.io/en/stable/pysteps_reference/nowcasts.html#module-pysteps.nowcasts.lagrangian_probability" TargetMode="External"/><Relationship Id="rId5" Type="http://schemas.openxmlformats.org/officeDocument/2006/relationships/hyperlink" Target="https://pysteps.readthedocs.io/en/stable/pysteps_reference/nowcasts.html#module-pysteps.nowcasts.sprog" TargetMode="External"/><Relationship Id="rId6" Type="http://schemas.openxmlformats.org/officeDocument/2006/relationships/hyperlink" Target="https://pysteps.readthedocs.io/en/stable/pysteps_reference/nowcasts.html#module-pysteps.nowcasts.anvil" TargetMode="External"/><Relationship Id="rId7" Type="http://schemas.openxmlformats.org/officeDocument/2006/relationships/hyperlink" Target="https://pysteps.readthedocs.io/en/stable/pysteps_reference/nowcasts.html#module-pysteps.nowcasts.steps" TargetMode="External"/><Relationship Id="rId8" Type="http://schemas.openxmlformats.org/officeDocument/2006/relationships/hyperlink" Target="https://pysteps.readthedocs.io/en/stable/pysteps_reference/nowcasts.html#module-pysteps.nowcasts.lind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session “users”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 with NWP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75" y="1853850"/>
            <a:ext cx="5508210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187" y="1853850"/>
            <a:ext cx="5508238" cy="3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923" y="2715624"/>
            <a:ext cx="17588" cy="131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974918" y="2057758"/>
            <a:ext cx="2845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Nowcasting more skillful than NWP up to approx. 2 h. Often not enough for (flood) early warning.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510" y="3175925"/>
            <a:ext cx="869782" cy="12484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2233301" y="2964305"/>
            <a:ext cx="284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rage"/>
                <a:ea typeface="Average"/>
                <a:cs typeface="Average"/>
                <a:sym typeface="Average"/>
              </a:rPr>
              <a:t>How to improve the rainfall forecast up to 6 h or more ahead?</a:t>
            </a:r>
            <a:endParaRPr sz="12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3400" y="494800"/>
            <a:ext cx="2330600" cy="18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6202" y="533044"/>
            <a:ext cx="2287799" cy="183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8709" y="2372323"/>
            <a:ext cx="3605441" cy="31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9637" y="2759825"/>
            <a:ext cx="2190125" cy="18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900" y="73475"/>
            <a:ext cx="2845800" cy="5889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Blending with NWP: methods in pysteps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64075" y="1926475"/>
            <a:ext cx="273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Linear blending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Fixed start and end point of blending procedure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Weights go linearly from 1 to 0 and 0 to 1.</a:t>
            </a:r>
            <a:endParaRPr sz="1200"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3095125" y="1926475"/>
            <a:ext cx="267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</a:t>
            </a:r>
            <a:r>
              <a:rPr b="1" lang="en"/>
              <a:t>Saliency-based </a:t>
            </a:r>
            <a:r>
              <a:rPr b="1" lang="en"/>
              <a:t>blending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Similar to linear blending, but: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Preserves pixel intensities over time if they are strong enough according to their ranked salience.</a:t>
            </a:r>
            <a:endParaRPr sz="1200"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5765725" y="1926475"/>
            <a:ext cx="267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3. </a:t>
            </a:r>
            <a:r>
              <a:rPr b="1" lang="en"/>
              <a:t>STEPS blending </a:t>
            </a:r>
            <a:r>
              <a:rPr lang="en"/>
              <a:t>(see next slide)</a:t>
            </a:r>
            <a:endParaRPr/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6576"/>
            <a:ext cx="3509200" cy="19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000" y="2418825"/>
            <a:ext cx="3000064" cy="2724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3"/>
          <p:cNvCxnSpPr/>
          <p:nvPr/>
        </p:nvCxnSpPr>
        <p:spPr>
          <a:xfrm>
            <a:off x="4549200" y="3473800"/>
            <a:ext cx="1096500" cy="33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3"/>
          <p:cNvSpPr txBox="1"/>
          <p:nvPr/>
        </p:nvSpPr>
        <p:spPr>
          <a:xfrm>
            <a:off x="3924975" y="4710100"/>
            <a:ext cx="21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Hwang et al., 2015, Weather and Forecasting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STEPS method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2075"/>
            <a:ext cx="3687625" cy="25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775" y="1304875"/>
            <a:ext cx="4382224" cy="36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6233800" y="912175"/>
            <a:ext cx="18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rage"/>
                <a:ea typeface="Average"/>
                <a:cs typeface="Average"/>
                <a:sym typeface="Average"/>
              </a:rPr>
              <a:t>Per ensemble member: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98750" y="4226725"/>
            <a:ext cx="388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rage"/>
                <a:ea typeface="Average"/>
                <a:cs typeface="Average"/>
                <a:sym typeface="Average"/>
              </a:rPr>
              <a:t>Pulkkinen et al., 2019</a:t>
            </a:r>
            <a:endParaRPr sz="10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18" name="Google Shape;218;p24"/>
          <p:cNvCxnSpPr>
            <a:stCxn id="214" idx="3"/>
          </p:cNvCxnSpPr>
          <p:nvPr/>
        </p:nvCxnSpPr>
        <p:spPr>
          <a:xfrm>
            <a:off x="3687625" y="3052125"/>
            <a:ext cx="1018800" cy="123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4"/>
          <p:cNvSpPr/>
          <p:nvPr/>
        </p:nvSpPr>
        <p:spPr>
          <a:xfrm>
            <a:off x="5273800" y="4207875"/>
            <a:ext cx="291300" cy="338700"/>
          </a:xfrm>
          <a:prstGeom prst="rect">
            <a:avLst/>
          </a:prstGeom>
          <a:noFill/>
          <a:ln cap="flat" cmpd="sng" w="19050">
            <a:solidFill>
              <a:srgbClr val="DB443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4"/>
          <p:cNvCxnSpPr/>
          <p:nvPr/>
        </p:nvCxnSpPr>
        <p:spPr>
          <a:xfrm rot="10800000">
            <a:off x="4262050" y="4951275"/>
            <a:ext cx="1157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4"/>
          <p:cNvCxnSpPr/>
          <p:nvPr/>
        </p:nvCxnSpPr>
        <p:spPr>
          <a:xfrm>
            <a:off x="5419450" y="4546575"/>
            <a:ext cx="0" cy="404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4"/>
          <p:cNvSpPr txBox="1"/>
          <p:nvPr/>
        </p:nvSpPr>
        <p:spPr>
          <a:xfrm>
            <a:off x="2404425" y="4628775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Blending weights depend on initial and expected future skill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86525" y="553475"/>
            <a:ext cx="60711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See the QPN session on Monday (16:30 - 18:00) for more information about this method and its’ implementation in pysteps!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801" y="102381"/>
            <a:ext cx="3321925" cy="249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3200" y="2571750"/>
            <a:ext cx="3321925" cy="24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>
            <p:ph idx="1" type="body"/>
          </p:nvPr>
        </p:nvSpPr>
        <p:spPr>
          <a:xfrm>
            <a:off x="729325" y="2330975"/>
            <a:ext cx="42900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Identify and track thunderstorm cells from radar images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Visualize cells and tracks in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Study properties of the cell tracks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Tracking algorithm from the Swiss TRT Thunderstorms Radar Tracking algorithm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Hering et al., 2004, ERAD 2004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Feldmann et al., 2021, Weather Clim. Dynam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how to use, see the </a:t>
            </a:r>
            <a:r>
              <a:rPr lang="en" u="sng">
                <a:solidFill>
                  <a:schemeClr val="hlink"/>
                </a:solidFill>
                <a:hlinkClick r:id="rId5"/>
              </a:rPr>
              <a:t>example</a:t>
            </a:r>
            <a:r>
              <a:rPr lang="en"/>
              <a:t> in the gallery</a:t>
            </a:r>
            <a:endParaRPr/>
          </a:p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729450" y="1318650"/>
            <a:ext cx="76884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T-DaTing module: Thunderstorm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and Tracking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736550" y="1152950"/>
            <a:ext cx="4346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Google Colab</a:t>
            </a:r>
            <a:endParaRPr/>
          </a:p>
        </p:txBody>
      </p:sp>
      <p:sp>
        <p:nvSpPr>
          <p:cNvPr id="237" name="Google Shape;237;p26"/>
          <p:cNvSpPr txBox="1"/>
          <p:nvPr>
            <p:ph idx="1" type="body"/>
          </p:nvPr>
        </p:nvSpPr>
        <p:spPr>
          <a:xfrm>
            <a:off x="553375" y="2001463"/>
            <a:ext cx="3719400" cy="28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Colab is a web-based Python environment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Free of charge to use: you only need to have a Google account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different types of blocks: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Code</a:t>
            </a:r>
            <a:r>
              <a:rPr lang="en"/>
              <a:t>: runnable code with output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Section</a:t>
            </a:r>
            <a:r>
              <a:rPr lang="en"/>
              <a:t>:  for organizing your notebook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i="1" lang="en"/>
              <a:t>Text</a:t>
            </a:r>
            <a:r>
              <a:rPr lang="en"/>
              <a:t>: descriptions of code blocks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default environment has: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Python 3.7 with a large number of scientific packages pre-installed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Intel Xeon CPU core with 2 threads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12 GB memory, </a:t>
            </a:r>
            <a:r>
              <a:rPr lang="en"/>
              <a:t>100 GB </a:t>
            </a:r>
            <a:r>
              <a:rPr lang="en"/>
              <a:t>disk space + Google drive</a:t>
            </a:r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25" y="1829075"/>
            <a:ext cx="4586426" cy="32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4713875" y="2712925"/>
            <a:ext cx="638400" cy="24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 txBox="1"/>
          <p:nvPr/>
        </p:nvSpPr>
        <p:spPr>
          <a:xfrm>
            <a:off x="817225" y="1509925"/>
            <a:ext cx="319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https://research.google.com/colaboratory</a:t>
            </a:r>
            <a:endParaRPr sz="13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purpose of this session is to give a “hands-on” experience of using pysteps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session is divided into 5 exercise blocks + bonus exercises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following slides, we give an introduction to the basic pysteps workflow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1967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data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521200" y="2047650"/>
            <a:ext cx="4171500" cy="25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pysteps uses radar composites as the main input data source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Reading input data from various source has been implemented in the </a:t>
            </a:r>
            <a:r>
              <a:rPr b="1" lang="en"/>
              <a:t>io.</a:t>
            </a:r>
            <a:r>
              <a:rPr b="1" lang="en"/>
              <a:t>importers</a:t>
            </a:r>
            <a:r>
              <a:rPr lang="en"/>
              <a:t>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implement your own importers, you can use cookiecutter: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https://pysteps.readthedocs.io/en/stable/developer_guide/importer_plugins.html</a:t>
            </a:r>
            <a:endParaRPr>
              <a:solidFill>
                <a:srgbClr val="4A86E8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The </a:t>
            </a:r>
            <a:r>
              <a:rPr b="1" lang="en">
                <a:solidFill>
                  <a:schemeClr val="dk2"/>
                </a:solidFill>
              </a:rPr>
              <a:t>utils</a:t>
            </a:r>
            <a:r>
              <a:rPr lang="en">
                <a:solidFill>
                  <a:schemeClr val="dk2"/>
                </a:solidFill>
              </a:rPr>
              <a:t> module contains different methods for transforming and clipping the input data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9804"/>
          <a:stretch/>
        </p:blipFill>
        <p:spPr>
          <a:xfrm>
            <a:off x="5162600" y="3470025"/>
            <a:ext cx="3697949" cy="159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6619775" y="3150600"/>
            <a:ext cx="7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Clipping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5">
            <a:alphaModFix/>
          </a:blip>
          <a:srcRect b="0" l="0" r="0" t="3883"/>
          <a:stretch/>
        </p:blipFill>
        <p:spPr>
          <a:xfrm>
            <a:off x="7225900" y="1026000"/>
            <a:ext cx="1874025" cy="21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5736600" y="612825"/>
            <a:ext cx="234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Conversions between units</a:t>
            </a:r>
            <a:endParaRPr sz="12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6">
            <a:alphaModFix/>
          </a:blip>
          <a:srcRect b="8" l="0" r="68193" t="11038"/>
          <a:stretch/>
        </p:blipFill>
        <p:spPr>
          <a:xfrm>
            <a:off x="4900948" y="982125"/>
            <a:ext cx="2163227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6936925" y="1936600"/>
            <a:ext cx="355800" cy="218700"/>
          </a:xfrm>
          <a:prstGeom prst="leftRightArrow">
            <a:avLst>
              <a:gd fmla="val 33356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200" y="657725"/>
            <a:ext cx="5863801" cy="439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type="title"/>
          </p:nvPr>
        </p:nvSpPr>
        <p:spPr>
          <a:xfrm>
            <a:off x="791900" y="1349900"/>
            <a:ext cx="46869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 and Extrapolation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437300" y="1967850"/>
            <a:ext cx="4066200" cy="28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Advection (optical flow &amp; extrapolation) is the key component of all pysteps nowcasting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methods are based on the “Lagrangian persistence” nowcast shown on the right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Three different types of optical flow methods have been implemented in the </a:t>
            </a:r>
            <a:r>
              <a:rPr b="1" lang="en"/>
              <a:t>motion</a:t>
            </a:r>
            <a:r>
              <a:rPr lang="en"/>
              <a:t> module: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feature tracking: Lucas-Kanade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variational: VET and Proesmans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spectral: DARTS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advection, pysteps implements the backward semi-Lagrangian scheme in the </a:t>
            </a:r>
            <a:r>
              <a:rPr b="1" lang="en"/>
              <a:t>extrapolation</a:t>
            </a:r>
            <a:r>
              <a:rPr lang="en"/>
              <a:t> module</a:t>
            </a:r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25" y="83075"/>
            <a:ext cx="2465725" cy="664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4063" y="2708963"/>
            <a:ext cx="2016075" cy="23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051" y="498900"/>
            <a:ext cx="1905876" cy="2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>
            <p:ph type="title"/>
          </p:nvPr>
        </p:nvSpPr>
        <p:spPr>
          <a:xfrm>
            <a:off x="675875" y="1171375"/>
            <a:ext cx="3552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Deterministic Nowcasts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7950" y="2708974"/>
            <a:ext cx="2016050" cy="23752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" name="Google Shape;122;p17"/>
          <p:cNvGraphicFramePr/>
          <p:nvPr/>
        </p:nvGraphicFramePr>
        <p:xfrm>
          <a:off x="142705" y="1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{979EE6D3-F721-450B-8D1A-9A98350693C8}</a:tableStyleId>
              </a:tblPr>
              <a:tblGrid>
                <a:gridCol w="781500"/>
                <a:gridCol w="1950675"/>
                <a:gridCol w="1103475"/>
                <a:gridCol w="989500"/>
              </a:tblGrid>
              <a:tr h="30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Method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Pros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Cons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Typical c</a:t>
                      </a:r>
                      <a:r>
                        <a:rPr b="1" lang="en" sz="1000"/>
                        <a:t>omputation time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23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Extrapolation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very fast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</a:t>
                      </a:r>
                      <a:r>
                        <a:rPr lang="en" sz="1000"/>
                        <a:t>o prediction of growth or decay of precipitation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10 seconds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3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S-PROG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f</a:t>
                      </a:r>
                      <a:r>
                        <a:rPr lang="en" sz="1000"/>
                        <a:t>or low-intensity precipitation (&lt; 1-2 mm/h) has generally the best skill</a:t>
                      </a:r>
                      <a:endParaRPr sz="1000"/>
                    </a:p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choose for stratiform events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</a:t>
                      </a:r>
                      <a:r>
                        <a:rPr lang="en" sz="1000"/>
                        <a:t>nability to preserve the spatial structure of rainfall fields, and particularly convective cells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20 seconds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4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LINDA-D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the most accurate method for intense precipitation (&gt; 1-2 mm/h)</a:t>
                      </a:r>
                      <a:endParaRPr sz="1000"/>
                    </a:p>
                    <a:p>
                      <a:pPr indent="-109220" lvl="0" marL="914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</a:t>
                      </a:r>
                      <a:r>
                        <a:rPr lang="en" sz="1000"/>
                        <a:t>hoose for convective events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slow to compute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might take several minutes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3" name="Google Shape;123;p17"/>
          <p:cNvSpPr txBox="1"/>
          <p:nvPr/>
        </p:nvSpPr>
        <p:spPr>
          <a:xfrm>
            <a:off x="172225" y="1573100"/>
            <a:ext cx="47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main methods implemented in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nowcasts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module: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75" y="66875"/>
            <a:ext cx="2442525" cy="65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094" y="2910450"/>
            <a:ext cx="1451306" cy="2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>
            <p:ph type="title"/>
          </p:nvPr>
        </p:nvSpPr>
        <p:spPr>
          <a:xfrm>
            <a:off x="629475" y="1157300"/>
            <a:ext cx="307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Nowcasts</a:t>
            </a:r>
            <a:endParaRPr/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131600" y="1692500"/>
            <a:ext cx="3538200" cy="32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main ensemble methods implemented in the </a:t>
            </a:r>
            <a:r>
              <a:rPr b="1" lang="en"/>
              <a:t>nowcasts</a:t>
            </a:r>
            <a:r>
              <a:rPr lang="en"/>
              <a:t> module are STEPS and LINDA-P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They model two sources of uncertainty: advection field estimation and Lagrangian growth and decay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basic rule for choosing the method: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stratiform events: STEPS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convective events: LINDA-P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LINDA-P generally produces more realistic ensemble members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 times for the 4-member ensembles shown on the right: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STEPS: ~20 seconds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LINDA-P: ~5 minutes</a:t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5964125" y="1425625"/>
            <a:ext cx="6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STEPS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7729125" y="1425625"/>
            <a:ext cx="9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LINDA-P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950" y="884421"/>
            <a:ext cx="1589175" cy="17779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3669800" y="510125"/>
            <a:ext cx="155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Observations at 2016-09-28 15:50 UTC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500" y="1732913"/>
            <a:ext cx="1875600" cy="2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4475" y="1732912"/>
            <a:ext cx="1875600" cy="29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3832500" y="2692675"/>
            <a:ext cx="12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Nowcast ensemble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6400325" y="1118575"/>
            <a:ext cx="158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Firs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t ensemble members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" name="Google Shape;140;p18"/>
          <p:cNvCxnSpPr/>
          <p:nvPr/>
        </p:nvCxnSpPr>
        <p:spPr>
          <a:xfrm>
            <a:off x="7224463" y="1729575"/>
            <a:ext cx="6600" cy="3058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605675" y="638175"/>
            <a:ext cx="774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 other methods</a:t>
            </a:r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0" y="1692500"/>
            <a:ext cx="3486900" cy="32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selecting correct method to benchmark against e.g. machine learning models</a:t>
            </a:r>
            <a:r>
              <a:rPr lang="en"/>
              <a:t>, consider what do you want to achieve with the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preserve variance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minimize error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represent uncertainty?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get comparable forecasts, </a:t>
            </a:r>
            <a:br>
              <a:rPr lang="en"/>
            </a:br>
            <a:r>
              <a:rPr lang="en"/>
              <a:t>use methods that try </a:t>
            </a:r>
            <a:br>
              <a:rPr lang="en"/>
            </a:br>
            <a:r>
              <a:rPr lang="en"/>
              <a:t>to achieve similar objectives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a more detailed discussion, </a:t>
            </a:r>
            <a:br>
              <a:rPr lang="en"/>
            </a:b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documentation</a:t>
            </a:r>
            <a:endParaRPr/>
          </a:p>
        </p:txBody>
      </p:sp>
      <p:graphicFrame>
        <p:nvGraphicFramePr>
          <p:cNvPr id="147" name="Google Shape;147;p19"/>
          <p:cNvGraphicFramePr/>
          <p:nvPr/>
        </p:nvGraphicFramePr>
        <p:xfrm>
          <a:off x="3486900" y="16227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{2E03105A-9A76-450B-9DE0-B01238660C0F}</a:tableStyleId>
              </a:tblPr>
              <a:tblGrid>
                <a:gridCol w="1188775"/>
                <a:gridCol w="971525"/>
                <a:gridCol w="1813775"/>
                <a:gridCol w="1680400"/>
              </a:tblGrid>
              <a:tr h="28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Nowcast type</a:t>
                      </a:r>
                      <a:endParaRPr b="1"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Machine learning</a:t>
                      </a:r>
                      <a:endParaRPr b="1"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pysteps</a:t>
                      </a:r>
                      <a:endParaRPr b="1"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Verification</a:t>
                      </a:r>
                      <a:endParaRPr b="1"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b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(variance-preserving)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SRGAN, Others?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/>
                        </a:rPr>
                        <a:t>pysteps.nowcasts.extrapolation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(any optical flow method)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902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0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Deterministic (error-minimization)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Classical ANNs, (deep) CNNs, random forests, AdaBoost, etc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5"/>
                        </a:rPr>
                        <a:t>pysteps.nowcasts.sprog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, 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6"/>
                        </a:rPr>
                        <a:t>pysteps.nowcasts.anvil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ensemble mean of 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7"/>
                        </a:rPr>
                        <a:t>pysteps.nowcasts.steps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8"/>
                        </a:rPr>
                        <a:t>linda</a:t>
                      </a:r>
                      <a:endParaRPr b="1" sz="65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MSE, RMSE, MAE, ETS, etc or better normalized scores, etc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(quantile-based)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Quantile ANN, quantile random forests, quantile regression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9"/>
                        </a:rPr>
                        <a:t>pysteps.nowcasts.lagrangian_probability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 or probabilities derived from 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0"/>
                        </a:rPr>
                        <a:t>pysteps.nowcasts.steps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1"/>
                        </a:rPr>
                        <a:t>linda</a:t>
                      </a:r>
                      <a:endParaRPr b="1" sz="65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Reliability diagram (predicted vs observed quantile), probability integral transform (PIT) histogram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(ensemble-based)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GANs, VAEs, etc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Ensemble and probabilities derived from 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2"/>
                        </a:rPr>
                        <a:t>pysteps.nowcasts.steps</a:t>
                      </a: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/</a:t>
                      </a:r>
                      <a:r>
                        <a:rPr b="1" lang="en" sz="65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13"/>
                        </a:rPr>
                        <a:t>linda</a:t>
                      </a:r>
                      <a:endParaRPr b="1" sz="650">
                        <a:solidFill>
                          <a:schemeClr val="hlink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212529"/>
                          </a:solidFill>
                          <a:highlight>
                            <a:srgbClr val="FFFFFF"/>
                          </a:highlight>
                        </a:rPr>
                        <a:t>Probabilistic verification: reliability diagrams, continuous ranked probability scores (CRPS), etc. Ensemble verification: rank histograms, spread-error relationships, etc</a:t>
                      </a:r>
                      <a:endParaRPr sz="800">
                        <a:solidFill>
                          <a:srgbClr val="212529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lnT cap="flat" cmpd="sng" w="10575">
                      <a:solidFill>
                        <a:srgbClr val="DEE2E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48" name="Google Shape;148;p19"/>
          <p:cNvSpPr txBox="1"/>
          <p:nvPr/>
        </p:nvSpPr>
        <p:spPr>
          <a:xfrm>
            <a:off x="3486900" y="1248288"/>
            <a:ext cx="239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From the documentation: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729450" y="1318650"/>
            <a:ext cx="2894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 tools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314975" y="1888125"/>
            <a:ext cx="4203600" cy="15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Extensive set of visualization tools has been implemented in the </a:t>
            </a:r>
            <a:r>
              <a:rPr b="1" lang="en"/>
              <a:t>visualization</a:t>
            </a:r>
            <a:r>
              <a:rPr lang="en"/>
              <a:t>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Support for multiple layers: basemap, precipitation and motion field: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plotting of basemaps by using cartopy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quivers and streamlines for advection fields</a:t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725" y="644291"/>
            <a:ext cx="4136258" cy="437089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8070400" y="1164200"/>
            <a:ext cx="902700" cy="340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 rot="5400000">
            <a:off x="8180625" y="744875"/>
            <a:ext cx="700500" cy="59100"/>
          </a:xfrm>
          <a:prstGeom prst="rightArrow">
            <a:avLst>
              <a:gd fmla="val 50000" name="adj1"/>
              <a:gd fmla="val 14458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4893550" y="835325"/>
            <a:ext cx="666900" cy="390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4193038" y="1070175"/>
            <a:ext cx="700500" cy="59100"/>
          </a:xfrm>
          <a:prstGeom prst="rightArrow">
            <a:avLst>
              <a:gd fmla="val 50000" name="adj1"/>
              <a:gd fmla="val 14458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5728900" y="-38125"/>
            <a:ext cx="313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Colorbars with several pre-configured scales and for different data units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701300" y="915075"/>
            <a:ext cx="256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Longitude-latitude lines with labels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12" y="3426813"/>
            <a:ext cx="1457079" cy="171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550" y="3446750"/>
            <a:ext cx="1423263" cy="16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 rot="8091297">
            <a:off x="1391425" y="3273706"/>
            <a:ext cx="251377" cy="154856"/>
          </a:xfrm>
          <a:prstGeom prst="rightArrow">
            <a:avLst>
              <a:gd fmla="val 29297" name="adj1"/>
              <a:gd fmla="val 6123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 rot="2691297">
            <a:off x="2359450" y="3273706"/>
            <a:ext cx="251377" cy="154856"/>
          </a:xfrm>
          <a:prstGeom prst="rightArrow">
            <a:avLst>
              <a:gd fmla="val 29297" name="adj1"/>
              <a:gd fmla="val 61236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125" y="64300"/>
            <a:ext cx="2447749" cy="659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6610650" y="0"/>
            <a:ext cx="253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063" y="3422481"/>
            <a:ext cx="2294675" cy="172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487" y="1766856"/>
            <a:ext cx="2343850" cy="175788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>
            <p:ph type="title"/>
          </p:nvPr>
        </p:nvSpPr>
        <p:spPr>
          <a:xfrm>
            <a:off x="769625" y="1217850"/>
            <a:ext cx="40836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Verification tools / metrics</a:t>
            </a:r>
            <a:endParaRPr/>
          </a:p>
        </p:txBody>
      </p:sp>
      <p:sp>
        <p:nvSpPr>
          <p:cNvPr id="175" name="Google Shape;175;p21"/>
          <p:cNvSpPr txBox="1"/>
          <p:nvPr>
            <p:ph idx="1" type="body"/>
          </p:nvPr>
        </p:nvSpPr>
        <p:spPr>
          <a:xfrm>
            <a:off x="3457775" y="2292275"/>
            <a:ext cx="3119400" cy="2500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Deterministic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categorical: CSI, ETS, POD, FAR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continuous: MAE, ME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scale/intensity-based metrics: FSS, intensity-scale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radially averaged power spectral density (RAPSD)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Probabilistic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CRPS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reliability diagram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Ensemble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spread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rank histogram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900" y="131013"/>
            <a:ext cx="2343850" cy="1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4662850" y="1960950"/>
            <a:ext cx="75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Lato"/>
                <a:ea typeface="Lato"/>
                <a:cs typeface="Lato"/>
                <a:sym typeface="Lato"/>
              </a:rPr>
              <a:t>Metrics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47275" y="2292275"/>
            <a:ext cx="311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large number of verification utilities and metrics have been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implemented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in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verification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module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Functionality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creation of verification objects and aggregation from multiple nowcasts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plotting of verification results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7142725" y="-107100"/>
            <a:ext cx="16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Examples of verification plots for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ato"/>
                <a:ea typeface="Lato"/>
                <a:cs typeface="Lato"/>
                <a:sym typeface="Lato"/>
              </a:rPr>
              <a:t>30-minute STEPS nowcasts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50" y="71825"/>
            <a:ext cx="2429625" cy="65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